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358" r:id="rId3"/>
    <p:sldId id="362" r:id="rId4"/>
    <p:sldId id="351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71" r:id="rId22"/>
    <p:sldId id="382" r:id="rId23"/>
    <p:sldId id="383" r:id="rId24"/>
    <p:sldId id="384" r:id="rId25"/>
    <p:sldId id="386" r:id="rId26"/>
    <p:sldId id="385" r:id="rId27"/>
    <p:sldId id="387" r:id="rId28"/>
    <p:sldId id="388" r:id="rId29"/>
    <p:sldId id="389" r:id="rId30"/>
    <p:sldId id="372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38" r:id="rId39"/>
  </p:sldIdLst>
  <p:sldSz cx="12192000" cy="6858000"/>
  <p:notesSz cx="6797675" cy="9874250"/>
  <p:embeddedFontLst>
    <p:embeddedFont>
      <p:font typeface="Roboto Thin" panose="020B0604020202020204" charset="0"/>
      <p:regular r:id="rId40"/>
      <p:italic r:id="rId41"/>
    </p:embeddedFont>
    <p:embeddedFont>
      <p:font typeface="Roboto Medium" panose="020B0604020202020204" charset="0"/>
      <p:regular r:id="rId42"/>
      <p: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Roboto Black" panose="020B0604020202020204" charset="0"/>
      <p:bold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andro Cavenaghi" initials="AC" lastIdx="1" clrIdx="0">
    <p:extLst>
      <p:ext uri="{19B8F6BF-5375-455C-9EA6-DF929625EA0E}">
        <p15:presenceInfo xmlns:p15="http://schemas.microsoft.com/office/powerpoint/2012/main" userId="S-1-5-21-2664469474-4070666206-778929828-15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ACF"/>
    <a:srgbClr val="CA1C18"/>
    <a:srgbClr val="3FB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12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13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4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34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17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9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07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24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9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62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5133-5E44-4EC1-89E3-C94B95159E06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82C6D-9A4C-467F-B176-49183650F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87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09723" y="2557480"/>
            <a:ext cx="6334012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pt-BR" sz="48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IOB CONCURSOS</a:t>
            </a:r>
          </a:p>
          <a:p>
            <a:pPr algn="ctr">
              <a:lnSpc>
                <a:spcPts val="5000"/>
              </a:lnSpc>
            </a:pPr>
            <a:r>
              <a:rPr lang="pt-BR" sz="2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Análise das Avaliações do NPS</a:t>
            </a:r>
          </a:p>
        </p:txBody>
      </p:sp>
    </p:spTree>
    <p:extLst>
      <p:ext uri="{BB962C8B-B14F-4D97-AF65-F5344CB8AC3E}">
        <p14:creationId xmlns:p14="http://schemas.microsoft.com/office/powerpoint/2010/main" val="519988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TERMOS FALADOS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Quais são os termos </a:t>
            </a:r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mais comuns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separadamente?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1E9CBA0-36AE-4F0D-97BC-103893232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4" r="22575"/>
          <a:stretch/>
        </p:blipFill>
        <p:spPr>
          <a:xfrm>
            <a:off x="5685712" y="1188486"/>
            <a:ext cx="5586026" cy="566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5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09723" y="2557480"/>
            <a:ext cx="6334012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pt-BR" sz="48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ASSOCIAÇÕES</a:t>
            </a:r>
          </a:p>
          <a:p>
            <a:pPr algn="ctr">
              <a:lnSpc>
                <a:spcPts val="5000"/>
              </a:lnSpc>
            </a:pPr>
            <a:r>
              <a:rPr lang="pt-BR" sz="2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Termos que remetem a SERVIÇO.</a:t>
            </a:r>
          </a:p>
        </p:txBody>
      </p:sp>
    </p:spTree>
    <p:extLst>
      <p:ext uri="{BB962C8B-B14F-4D97-AF65-F5344CB8AC3E}">
        <p14:creationId xmlns:p14="http://schemas.microsoft.com/office/powerpoint/2010/main" val="386694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QUALIDADE?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E8327FA-3EFA-4994-9316-B82417344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2129874"/>
            <a:ext cx="7387308" cy="4728126"/>
          </a:xfrm>
          <a:prstGeom prst="rect">
            <a:avLst/>
          </a:prstGeom>
        </p:spPr>
      </p:pic>
      <p:sp>
        <p:nvSpPr>
          <p:cNvPr id="5" name="Texto Explicativo: Linha Dobrada 4">
            <a:extLst>
              <a:ext uri="{FF2B5EF4-FFF2-40B4-BE49-F238E27FC236}">
                <a16:creationId xmlns:a16="http://schemas.microsoft.com/office/drawing/2014/main" id="{B061688C-055F-4D6D-BABC-D596F9E1B622}"/>
              </a:ext>
            </a:extLst>
          </p:cNvPr>
          <p:cNvSpPr/>
          <p:nvPr/>
        </p:nvSpPr>
        <p:spPr>
          <a:xfrm>
            <a:off x="9703293" y="781235"/>
            <a:ext cx="2192785" cy="870012"/>
          </a:xfrm>
          <a:prstGeom prst="borderCallout2">
            <a:avLst>
              <a:gd name="adj1" fmla="val 108546"/>
              <a:gd name="adj2" fmla="val 50491"/>
              <a:gd name="adj3" fmla="val 134057"/>
              <a:gd name="adj4" fmla="val 49898"/>
              <a:gd name="adj5" fmla="val 178827"/>
              <a:gd name="adj6" fmla="val 10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LEITURA</a:t>
            </a:r>
            <a:endParaRPr lang="pt-BR" sz="1200" b="1" dirty="0"/>
          </a:p>
          <a:p>
            <a:pPr algn="ctr"/>
            <a:r>
              <a:rPr lang="pt-BR" sz="1200" dirty="0"/>
              <a:t>Quanto maior o número (válido de 0 a 1), maior é a relação com a palavra.</a:t>
            </a:r>
          </a:p>
        </p:txBody>
      </p:sp>
    </p:spTree>
    <p:extLst>
      <p:ext uri="{BB962C8B-B14F-4D97-AF65-F5344CB8AC3E}">
        <p14:creationId xmlns:p14="http://schemas.microsoft.com/office/powerpoint/2010/main" val="140178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PREÇO?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AD390CB-4100-4A1C-B7C3-498588A5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2097612"/>
            <a:ext cx="7437714" cy="47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BENEFÍCIO?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6BD16A9-2417-464B-A935-D0CC5E5D2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245476"/>
            <a:ext cx="8769107" cy="56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9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ATENDIMENTO?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B8D3DBA-E117-4C18-95E3-8E9382B11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317779"/>
            <a:ext cx="929720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3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MELHORAR?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207C24E-6472-42EC-B6EF-AD650B563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364455"/>
            <a:ext cx="7324725" cy="54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4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EXCELENTE?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4DA9A4D-51B3-4782-8F0E-A15DD51F3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755068"/>
            <a:ext cx="8563378" cy="51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RUIM?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AD49817-2861-49FE-8591-5FF814E7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499650"/>
            <a:ext cx="8992003" cy="535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55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FALTA?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2B3732E-113A-4D15-B0E0-6271497FF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317779"/>
            <a:ext cx="929720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4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256432" y="1336431"/>
            <a:ext cx="7679138" cy="4536831"/>
          </a:xfrm>
          <a:prstGeom prst="rect">
            <a:avLst/>
          </a:prstGeom>
          <a:solidFill>
            <a:schemeClr val="accent1">
              <a:lumMod val="75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488444" y="2286536"/>
            <a:ext cx="7215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Metodologia para medir a satisfação e fidelidade dos clientes.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Questionário atualmente realizado no AVA.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Regras de aplicação definidas pela área de Marketing.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Avaliação dada pelo cliente, métrica de 0 a 10.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Respostas a duas perguntas dissertativas: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Sua satisfação sobre o serviço.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considera como necessidade de melhoria.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56432" y="1336431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Thin" panose="02000000000000000000" pitchFamily="2" charset="0"/>
              </a:rPr>
              <a:t>NPS: O QUE É?</a:t>
            </a:r>
          </a:p>
        </p:txBody>
      </p:sp>
    </p:spTree>
    <p:extLst>
      <p:ext uri="{BB962C8B-B14F-4D97-AF65-F5344CB8AC3E}">
        <p14:creationId xmlns:p14="http://schemas.microsoft.com/office/powerpoint/2010/main" val="38088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CONCORRENTES?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EF7D006-FD43-4B73-9734-FF99526C9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416847"/>
            <a:ext cx="10135478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8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09723" y="2557480"/>
            <a:ext cx="6334012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pt-BR" sz="48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ASSOCIAÇÕES</a:t>
            </a:r>
          </a:p>
          <a:p>
            <a:pPr algn="ctr">
              <a:lnSpc>
                <a:spcPts val="5000"/>
              </a:lnSpc>
            </a:pPr>
            <a:r>
              <a:rPr lang="pt-BR" sz="2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Termos que remetem a CONTEÚDO.</a:t>
            </a:r>
          </a:p>
        </p:txBody>
      </p:sp>
    </p:spTree>
    <p:extLst>
      <p:ext uri="{BB962C8B-B14F-4D97-AF65-F5344CB8AC3E}">
        <p14:creationId xmlns:p14="http://schemas.microsoft.com/office/powerpoint/2010/main" val="2204204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AULAS?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AD78DD9-447B-4501-8C45-523782C68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335880"/>
            <a:ext cx="7362825" cy="55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50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VÍDEOS?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1CA6652-8834-4297-B302-180DBF283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240585"/>
            <a:ext cx="7489886" cy="56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4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DESATUALIZADAS?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5D32564-0F5A-475E-BFD5-3C68C766B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300162"/>
            <a:ext cx="7410450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66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TRAVAM?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E9E5CB2-E8F4-49A5-8C1C-92C15F6C2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294247"/>
            <a:ext cx="8692907" cy="55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3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CPC?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435BEDC-1BA9-4DC8-B41F-D7B29DEE3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1235868"/>
            <a:ext cx="7496175" cy="56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NCPC?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3A82B65-F5FE-4393-B532-3B078E51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317779"/>
            <a:ext cx="929720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1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APOSTILAS?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6FD1C74-D7C7-4C91-AED2-52DA5A6F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317779"/>
            <a:ext cx="929720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1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SIMULADOS?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516496-99FD-4F8F-899E-BEAD0D6F9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882" y="1317779"/>
            <a:ext cx="929720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8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256432" y="1978268"/>
            <a:ext cx="7679138" cy="3077309"/>
          </a:xfrm>
          <a:prstGeom prst="rect">
            <a:avLst/>
          </a:prstGeom>
          <a:solidFill>
            <a:schemeClr val="accent1">
              <a:lumMod val="75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488444" y="3033883"/>
            <a:ext cx="7215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4.498 respostas à avaliação.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Período de Setembro/2016 à Abril/2017.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Texto na íntegra digitado pelos clientes nas duas perguntas.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 análise do NPS continua nos </a:t>
            </a:r>
            <a:r>
              <a:rPr lang="pt-BR" sz="1600" i="1" dirty="0" err="1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reports</a:t>
            </a:r>
            <a:r>
              <a:rPr lang="pt-BR" sz="1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de marketing. A proposta aqui foi analisar o texto das questões.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256432" y="1978268"/>
            <a:ext cx="3321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Thin" panose="02000000000000000000" pitchFamily="2" charset="0"/>
              </a:rPr>
              <a:t>O QUE FOI CONSIDERADO?</a:t>
            </a:r>
          </a:p>
        </p:txBody>
      </p:sp>
    </p:spTree>
    <p:extLst>
      <p:ext uri="{BB962C8B-B14F-4D97-AF65-F5344CB8AC3E}">
        <p14:creationId xmlns:p14="http://schemas.microsoft.com/office/powerpoint/2010/main" val="3322454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09723" y="2557480"/>
            <a:ext cx="6334012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pt-BR" sz="48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ASSOCIAÇÕES</a:t>
            </a:r>
          </a:p>
          <a:p>
            <a:pPr algn="ctr">
              <a:lnSpc>
                <a:spcPts val="5000"/>
              </a:lnSpc>
            </a:pPr>
            <a:r>
              <a:rPr lang="pt-BR" sz="2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Termos que remetem ao AVA.</a:t>
            </a:r>
          </a:p>
        </p:txBody>
      </p:sp>
    </p:spTree>
    <p:extLst>
      <p:ext uri="{BB962C8B-B14F-4D97-AF65-F5344CB8AC3E}">
        <p14:creationId xmlns:p14="http://schemas.microsoft.com/office/powerpoint/2010/main" val="4073016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ACESSO?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875C50B-F11D-48DA-9593-5B3B17E29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285875"/>
            <a:ext cx="8705987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2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VIRTUAL?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B9F6835-8A61-4895-B572-7195485E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317780"/>
            <a:ext cx="929720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0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SERVIDOR?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B4801B5-E349-4A6E-BED7-4FFDA016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476375"/>
            <a:ext cx="8408346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5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SITE?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5B4A1D6-ABAA-43FB-A4E6-63875BAE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135742"/>
            <a:ext cx="8940557" cy="57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1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ASSOCIAÇÕES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está mais relacionado com PROBLEMA?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6336007-CE80-48BE-BECF-9122EE48A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14" y="1196875"/>
            <a:ext cx="10858500" cy="56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09723" y="2557480"/>
            <a:ext cx="6334012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pt-BR" sz="48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CONCEITO</a:t>
            </a:r>
          </a:p>
          <a:p>
            <a:pPr algn="ctr">
              <a:lnSpc>
                <a:spcPts val="5000"/>
              </a:lnSpc>
            </a:pPr>
            <a:r>
              <a:rPr lang="pt-BR" sz="2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Qual minha leitura?</a:t>
            </a:r>
          </a:p>
        </p:txBody>
      </p:sp>
    </p:spTree>
    <p:extLst>
      <p:ext uri="{BB962C8B-B14F-4D97-AF65-F5344CB8AC3E}">
        <p14:creationId xmlns:p14="http://schemas.microsoft.com/office/powerpoint/2010/main" val="2400311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LEITURA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QUE TIRO DE NECESSIDADES DESTA ANÁLISE?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038777-B82A-4B7A-A860-A755143BEB78}"/>
              </a:ext>
            </a:extLst>
          </p:cNvPr>
          <p:cNvSpPr txBox="1"/>
          <p:nvPr/>
        </p:nvSpPr>
        <p:spPr>
          <a:xfrm>
            <a:off x="5322603" y="1423624"/>
            <a:ext cx="64848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Fazemos bem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Nosso atendimento é muito reconhecido.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Nosso preço é visto como benefício.</a:t>
            </a:r>
          </a:p>
          <a:p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Thin" panose="02000000000000000000" pitchFamily="2" charset="0"/>
              </a:rPr>
              <a:t>Podemos nos diferenciar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aluno quer mais simulados.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aluno precisa de orientação, critica atendimento quando não tem mesmo não comprando.</a:t>
            </a:r>
          </a:p>
          <a:p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Thin" panose="02000000000000000000" pitchFamily="2" charset="0"/>
              </a:rPr>
              <a:t>Temos que resolver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Nossas aulas são consideradas desatualizadas e/ou repetitivas, dado o reaproveitamento.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 acesso aos vídeos precisa ser melhorado, com mais versões de qualidade de vídeo.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Nosso material complementar é ruim.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Cuidado com a comunicação excessiva (atendimento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marketing).</a:t>
            </a:r>
          </a:p>
        </p:txBody>
      </p:sp>
    </p:spTree>
    <p:extLst>
      <p:ext uri="{BB962C8B-B14F-4D97-AF65-F5344CB8AC3E}">
        <p14:creationId xmlns:p14="http://schemas.microsoft.com/office/powerpoint/2010/main" val="39413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706397" y="2998516"/>
            <a:ext cx="3644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OBRIGADO</a:t>
            </a:r>
            <a:endParaRPr lang="pt-BR" sz="1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97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AVALIAÇÃO MÉDIA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Como estão distribuídas as notas dadas pelos alunos?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F2410A6-1FAA-4750-92D2-D89585C98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196" y="1566311"/>
            <a:ext cx="7489862" cy="421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AVALIAÇÃO MÉDIA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Como estão distribuídas as notas dadas pelos alunos?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B68A27C-D14F-472A-8E74-19A83127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54" y="1733622"/>
            <a:ext cx="6618806" cy="372836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B3E74E6-23DB-4DC9-B755-006ED5F9E326}"/>
              </a:ext>
            </a:extLst>
          </p:cNvPr>
          <p:cNvSpPr txBox="1"/>
          <p:nvPr/>
        </p:nvSpPr>
        <p:spPr>
          <a:xfrm>
            <a:off x="5662246" y="4844563"/>
            <a:ext cx="57589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Mínimo:   0,00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Máximo:  10,00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Média:    7,97</a:t>
            </a:r>
          </a:p>
          <a:p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Mediana:  8,00</a:t>
            </a:r>
          </a:p>
          <a:p>
            <a:endParaRPr lang="pt-BR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Mediana utilizada para separar avaliações Altas e Baixas (</a:t>
            </a:r>
            <a:r>
              <a:rPr lang="pt-B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divisão 50-50 do público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6D9065-81A6-4671-973D-87DB0BF8E80A}"/>
              </a:ext>
            </a:extLst>
          </p:cNvPr>
          <p:cNvCxnSpPr/>
          <p:nvPr/>
        </p:nvCxnSpPr>
        <p:spPr>
          <a:xfrm flipH="1">
            <a:off x="9721049" y="1846555"/>
            <a:ext cx="1313895" cy="967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4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TERMOS FALADOS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Quais são os termos </a:t>
            </a:r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mais frequentes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CE18BB-A6EE-45C6-ADE5-9DE3D6E5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84" t="9608" r="27072" b="10815"/>
          <a:stretch/>
        </p:blipFill>
        <p:spPr>
          <a:xfrm>
            <a:off x="5467044" y="1078642"/>
            <a:ext cx="5780822" cy="577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TERMOS FALADOS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Quais são os termos </a:t>
            </a:r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mais frequentes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?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531B425-5916-4CA7-AB2A-5FB45707C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645" y="1300082"/>
            <a:ext cx="7406355" cy="41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TERMOS FALADOS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Quais são os termos </a:t>
            </a:r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mais comuns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em Altas e Baixas?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9A3939-9966-40A8-AE89-BB0AA1F02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38" t="14604" r="28364" b="13496"/>
          <a:stretch/>
        </p:blipFill>
        <p:spPr>
          <a:xfrm>
            <a:off x="5739290" y="1078642"/>
            <a:ext cx="5651466" cy="52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7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2"/>
          <p:cNvSpPr txBox="1"/>
          <p:nvPr/>
        </p:nvSpPr>
        <p:spPr>
          <a:xfrm>
            <a:off x="791308" y="893977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TERMOS FALADOS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5" y="598809"/>
            <a:ext cx="319890" cy="9596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3089" y="598806"/>
            <a:ext cx="319890" cy="95967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CB96AE7-C7A1-4F9D-A130-6138F2B6D1CD}"/>
              </a:ext>
            </a:extLst>
          </p:cNvPr>
          <p:cNvGrpSpPr/>
          <p:nvPr/>
        </p:nvGrpSpPr>
        <p:grpSpPr>
          <a:xfrm>
            <a:off x="4633546" y="-1"/>
            <a:ext cx="7558455" cy="6858000"/>
            <a:chOff x="6452937" y="-1"/>
            <a:chExt cx="5739063" cy="6858000"/>
          </a:xfrm>
        </p:grpSpPr>
        <p:sp>
          <p:nvSpPr>
            <p:cNvPr id="3" name="Retângulo 2"/>
            <p:cNvSpPr/>
            <p:nvPr/>
          </p:nvSpPr>
          <p:spPr>
            <a:xfrm flipH="1">
              <a:off x="6505000" y="-1"/>
              <a:ext cx="5687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/>
            <p:cNvSpPr/>
            <p:nvPr/>
          </p:nvSpPr>
          <p:spPr>
            <a:xfrm rot="2700000">
              <a:off x="6452937" y="3325968"/>
              <a:ext cx="206062" cy="20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625206" y="2297434"/>
            <a:ext cx="3975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Quais são os termos </a:t>
            </a:r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mais comuns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em Altas e Baixas?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1DDFE79-1463-420E-AD72-CDFD0D6BD2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4" r="7154"/>
          <a:stretch/>
        </p:blipFill>
        <p:spPr>
          <a:xfrm>
            <a:off x="4702114" y="658151"/>
            <a:ext cx="7472964" cy="6199848"/>
          </a:xfrm>
          <a:prstGeom prst="rect">
            <a:avLst/>
          </a:prstGeom>
        </p:spPr>
      </p:pic>
      <p:sp>
        <p:nvSpPr>
          <p:cNvPr id="5" name="Texto Explicativo: Linha Dobrada 4">
            <a:extLst>
              <a:ext uri="{FF2B5EF4-FFF2-40B4-BE49-F238E27FC236}">
                <a16:creationId xmlns:a16="http://schemas.microsoft.com/office/drawing/2014/main" id="{B7D033F9-08DB-40D7-9FF6-1C00424479AD}"/>
              </a:ext>
            </a:extLst>
          </p:cNvPr>
          <p:cNvSpPr/>
          <p:nvPr/>
        </p:nvSpPr>
        <p:spPr>
          <a:xfrm>
            <a:off x="5024761" y="967666"/>
            <a:ext cx="1376039" cy="736847"/>
          </a:xfrm>
          <a:prstGeom prst="borderCallout2">
            <a:avLst>
              <a:gd name="adj1" fmla="val 51281"/>
              <a:gd name="adj2" fmla="val 103925"/>
              <a:gd name="adj3" fmla="val 75376"/>
              <a:gd name="adj4" fmla="val 118172"/>
              <a:gd name="adj5" fmla="val 72741"/>
              <a:gd name="adj6" fmla="val 193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/>
              <a:t>SITE mais citado em Altas.</a:t>
            </a:r>
          </a:p>
        </p:txBody>
      </p:sp>
      <p:sp>
        <p:nvSpPr>
          <p:cNvPr id="13" name="Texto Explicativo: Linha Dobrada 12">
            <a:extLst>
              <a:ext uri="{FF2B5EF4-FFF2-40B4-BE49-F238E27FC236}">
                <a16:creationId xmlns:a16="http://schemas.microsoft.com/office/drawing/2014/main" id="{E61B39F5-54B0-4BEB-B743-FBA942BD71AD}"/>
              </a:ext>
            </a:extLst>
          </p:cNvPr>
          <p:cNvSpPr/>
          <p:nvPr/>
        </p:nvSpPr>
        <p:spPr>
          <a:xfrm>
            <a:off x="10521519" y="1338769"/>
            <a:ext cx="1376039" cy="736847"/>
          </a:xfrm>
          <a:prstGeom prst="borderCallout2">
            <a:avLst>
              <a:gd name="adj1" fmla="val 50076"/>
              <a:gd name="adj2" fmla="val -4462"/>
              <a:gd name="adj3" fmla="val 75376"/>
              <a:gd name="adj4" fmla="val -10860"/>
              <a:gd name="adj5" fmla="val 75151"/>
              <a:gd name="adj6" fmla="val -847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/>
              <a:t>VALOR mais citado em Altas.</a:t>
            </a:r>
          </a:p>
        </p:txBody>
      </p:sp>
      <p:sp>
        <p:nvSpPr>
          <p:cNvPr id="15" name="Texto Explicativo: Linha Dobrada 14">
            <a:extLst>
              <a:ext uri="{FF2B5EF4-FFF2-40B4-BE49-F238E27FC236}">
                <a16:creationId xmlns:a16="http://schemas.microsoft.com/office/drawing/2014/main" id="{C3DFF492-AD80-49B2-87C4-E71FE6C55692}"/>
              </a:ext>
            </a:extLst>
          </p:cNvPr>
          <p:cNvSpPr/>
          <p:nvPr/>
        </p:nvSpPr>
        <p:spPr>
          <a:xfrm>
            <a:off x="5024761" y="2075616"/>
            <a:ext cx="1376039" cy="736847"/>
          </a:xfrm>
          <a:prstGeom prst="borderCallout2">
            <a:avLst>
              <a:gd name="adj1" fmla="val 51281"/>
              <a:gd name="adj2" fmla="val 103925"/>
              <a:gd name="adj3" fmla="val 75376"/>
              <a:gd name="adj4" fmla="val 118172"/>
              <a:gd name="adj5" fmla="val 135392"/>
              <a:gd name="adj6" fmla="val 1881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/>
              <a:t>ATENDIMENTO mais citado em Altas.</a:t>
            </a:r>
          </a:p>
        </p:txBody>
      </p:sp>
      <p:sp>
        <p:nvSpPr>
          <p:cNvPr id="16" name="Texto Explicativo: Linha Dobrada 15">
            <a:extLst>
              <a:ext uri="{FF2B5EF4-FFF2-40B4-BE49-F238E27FC236}">
                <a16:creationId xmlns:a16="http://schemas.microsoft.com/office/drawing/2014/main" id="{BA29A062-3546-4C0F-BAF9-AF689EC3BD47}"/>
              </a:ext>
            </a:extLst>
          </p:cNvPr>
          <p:cNvSpPr/>
          <p:nvPr/>
        </p:nvSpPr>
        <p:spPr>
          <a:xfrm>
            <a:off x="4702114" y="4677659"/>
            <a:ext cx="1376039" cy="736847"/>
          </a:xfrm>
          <a:prstGeom prst="borderCallout2">
            <a:avLst>
              <a:gd name="adj1" fmla="val 51281"/>
              <a:gd name="adj2" fmla="val 103925"/>
              <a:gd name="adj3" fmla="val 75376"/>
              <a:gd name="adj4" fmla="val 118172"/>
              <a:gd name="adj5" fmla="val 72741"/>
              <a:gd name="adj6" fmla="val 193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/>
              <a:t>PREÇO mais citado em Altas.</a:t>
            </a:r>
          </a:p>
        </p:txBody>
      </p:sp>
      <p:sp>
        <p:nvSpPr>
          <p:cNvPr id="17" name="Texto Explicativo: Linha Dobrada 16">
            <a:extLst>
              <a:ext uri="{FF2B5EF4-FFF2-40B4-BE49-F238E27FC236}">
                <a16:creationId xmlns:a16="http://schemas.microsoft.com/office/drawing/2014/main" id="{55872D33-BBE7-4D5B-AC56-D0C072C99AC5}"/>
              </a:ext>
            </a:extLst>
          </p:cNvPr>
          <p:cNvSpPr/>
          <p:nvPr/>
        </p:nvSpPr>
        <p:spPr>
          <a:xfrm>
            <a:off x="9969623" y="3867094"/>
            <a:ext cx="1927935" cy="740417"/>
          </a:xfrm>
          <a:prstGeom prst="borderCallout2">
            <a:avLst>
              <a:gd name="adj1" fmla="val 108289"/>
              <a:gd name="adj2" fmla="val 49874"/>
              <a:gd name="adj3" fmla="val 124019"/>
              <a:gd name="adj4" fmla="val 49462"/>
              <a:gd name="adj5" fmla="val 249940"/>
              <a:gd name="adj6" fmla="val 55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/>
              <a:t>CONTEÚDO e PROFESSORES com opiniões bem divididas.</a:t>
            </a:r>
          </a:p>
        </p:txBody>
      </p:sp>
      <p:sp>
        <p:nvSpPr>
          <p:cNvPr id="18" name="Texto Explicativo: Linha Dobrada 17">
            <a:extLst>
              <a:ext uri="{FF2B5EF4-FFF2-40B4-BE49-F238E27FC236}">
                <a16:creationId xmlns:a16="http://schemas.microsoft.com/office/drawing/2014/main" id="{0CE86049-3346-497F-851F-93F64FDE3D36}"/>
              </a:ext>
            </a:extLst>
          </p:cNvPr>
          <p:cNvSpPr/>
          <p:nvPr/>
        </p:nvSpPr>
        <p:spPr>
          <a:xfrm>
            <a:off x="10521518" y="2602931"/>
            <a:ext cx="1376039" cy="736847"/>
          </a:xfrm>
          <a:prstGeom prst="borderCallout2">
            <a:avLst>
              <a:gd name="adj1" fmla="val 50076"/>
              <a:gd name="adj2" fmla="val -4462"/>
              <a:gd name="adj3" fmla="val 75376"/>
              <a:gd name="adj4" fmla="val -10860"/>
              <a:gd name="adj5" fmla="val 173946"/>
              <a:gd name="adj6" fmla="val -718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/>
              <a:t>TEMPO com opiniões divididas.</a:t>
            </a:r>
          </a:p>
        </p:txBody>
      </p:sp>
      <p:sp>
        <p:nvSpPr>
          <p:cNvPr id="19" name="Texto Explicativo: Linha Dobrada 18">
            <a:extLst>
              <a:ext uri="{FF2B5EF4-FFF2-40B4-BE49-F238E27FC236}">
                <a16:creationId xmlns:a16="http://schemas.microsoft.com/office/drawing/2014/main" id="{93D0188F-118B-43E1-986F-92A5D419DA93}"/>
              </a:ext>
            </a:extLst>
          </p:cNvPr>
          <p:cNvSpPr/>
          <p:nvPr/>
        </p:nvSpPr>
        <p:spPr>
          <a:xfrm>
            <a:off x="10727184" y="5046082"/>
            <a:ext cx="1376039" cy="736847"/>
          </a:xfrm>
          <a:prstGeom prst="borderCallout2">
            <a:avLst>
              <a:gd name="adj1" fmla="val 107907"/>
              <a:gd name="adj2" fmla="val 58764"/>
              <a:gd name="adj3" fmla="val 118749"/>
              <a:gd name="adj4" fmla="val 58817"/>
              <a:gd name="adj5" fmla="val 120934"/>
              <a:gd name="adj6" fmla="val 320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/>
              <a:t>AULAS com grande reflexo negativo.</a:t>
            </a:r>
          </a:p>
        </p:txBody>
      </p:sp>
    </p:spTree>
    <p:extLst>
      <p:ext uri="{BB962C8B-B14F-4D97-AF65-F5344CB8AC3E}">
        <p14:creationId xmlns:p14="http://schemas.microsoft.com/office/powerpoint/2010/main" val="30945880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3787</TotalTime>
  <Words>607</Words>
  <Application>Microsoft Office PowerPoint</Application>
  <PresentationFormat>Widescreen</PresentationFormat>
  <Paragraphs>112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7" baseType="lpstr">
      <vt:lpstr>Roboto Thin</vt:lpstr>
      <vt:lpstr>Roboto Medium</vt:lpstr>
      <vt:lpstr>Arial</vt:lpstr>
      <vt:lpstr>Calibri Light</vt:lpstr>
      <vt:lpstr>Roboto Black</vt:lpstr>
      <vt:lpstr>Wingdings</vt:lpstr>
      <vt:lpstr>Calibri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Alessandro Cavenaghi</dc:creator>
  <cp:lastModifiedBy>Vilson Raimundo Ferreira</cp:lastModifiedBy>
  <cp:revision>267</cp:revision>
  <cp:lastPrinted>2016-10-03T17:55:05Z</cp:lastPrinted>
  <dcterms:created xsi:type="dcterms:W3CDTF">2016-09-29T11:54:59Z</dcterms:created>
  <dcterms:modified xsi:type="dcterms:W3CDTF">2017-12-11T17:05:07Z</dcterms:modified>
</cp:coreProperties>
</file>